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58" r:id="rId4"/>
    <p:sldId id="266" r:id="rId5"/>
    <p:sldId id="257" r:id="rId6"/>
    <p:sldId id="268" r:id="rId7"/>
    <p:sldId id="261" r:id="rId8"/>
    <p:sldId id="262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06" userDrawn="1">
          <p15:clr>
            <a:srgbClr val="A4A3A4"/>
          </p15:clr>
        </p15:guide>
        <p15:guide id="4" pos="483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1434" userDrawn="1">
          <p15:clr>
            <a:srgbClr val="A4A3A4"/>
          </p15:clr>
        </p15:guide>
        <p15:guide id="7" orient="horz" pos="2409" userDrawn="1">
          <p15:clr>
            <a:srgbClr val="A4A3A4"/>
          </p15:clr>
        </p15:guide>
        <p15:guide id="8" orient="horz" pos="3045" userDrawn="1">
          <p15:clr>
            <a:srgbClr val="A4A3A4"/>
          </p15:clr>
        </p15:guide>
        <p15:guide id="9" orient="horz" pos="2659" userDrawn="1">
          <p15:clr>
            <a:srgbClr val="A4A3A4"/>
          </p15:clr>
        </p15:guide>
        <p15:guide id="10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D25"/>
    <a:srgbClr val="F9FAFC"/>
    <a:srgbClr val="FB1D26"/>
    <a:srgbClr val="F1222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33" autoAdjust="0"/>
    <p:restoredTop sz="94463" autoAdjust="0"/>
  </p:normalViewPr>
  <p:slideViewPr>
    <p:cSldViewPr snapToGrid="0" showGuides="1">
      <p:cViewPr varScale="1">
        <p:scale>
          <a:sx n="76" d="100"/>
          <a:sy n="76" d="100"/>
        </p:scale>
        <p:origin x="-96" y="-810"/>
      </p:cViewPr>
      <p:guideLst>
        <p:guide orient="horz" pos="2319"/>
        <p:guide orient="horz" pos="1071"/>
        <p:guide orient="horz" pos="1434"/>
        <p:guide orient="horz" pos="2409"/>
        <p:guide orient="horz" pos="3045"/>
        <p:guide orient="horz" pos="2659"/>
        <p:guide pos="3840"/>
        <p:guide pos="2706"/>
        <p:guide pos="483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73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B4B1-A652-4374-A9BB-27F0D4E8BCA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35B23-79E4-4BCB-8D6C-DDF364890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1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5B23-79E4-4BCB-8D6C-DDF364890E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4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35B23-79E4-4BCB-8D6C-DDF364890E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7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7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9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1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3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5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8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2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2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7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2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661C-06DE-4EBC-B41A-EFCE1BF2ADF8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5763-77C7-48C4-AAFD-CC164717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1"/>
          <a:stretch/>
        </p:blipFill>
        <p:spPr>
          <a:xfrm>
            <a:off x="2956" y="-10779"/>
            <a:ext cx="12189044" cy="68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450" y="142027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Интернет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55984" y="2267586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Телевидение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55450" y="3128447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Телефония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580440" y="348682"/>
            <a:ext cx="4250320" cy="4207133"/>
            <a:chOff x="1495161" y="1798320"/>
            <a:chExt cx="4250320" cy="4207133"/>
          </a:xfrm>
        </p:grpSpPr>
        <p:pic>
          <p:nvPicPr>
            <p:cNvPr id="33" name="Picture 2" descr="https://themerkle.com/wp-content/uploads/2016/10/shutterstock_14517896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147" y="2801748"/>
              <a:ext cx="3115413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Кольцо 33"/>
            <p:cNvSpPr/>
            <p:nvPr/>
          </p:nvSpPr>
          <p:spPr>
            <a:xfrm>
              <a:off x="1495161" y="1798320"/>
              <a:ext cx="4250320" cy="4207133"/>
            </a:xfrm>
            <a:prstGeom prst="donut">
              <a:avLst>
                <a:gd name="adj" fmla="val 237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8298" y="59685"/>
            <a:ext cx="1195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ЭР-ТЕЛЕКОМ— ВЕДУЩИЙ ОПЕРАТОР ТЕЛЕКОММУНИКАЦИОННЫХ УСЛУГ ДЛЯ ДОМА И БИЗНЕСА</a:t>
            </a:r>
            <a:endParaRPr lang="ru-RU" sz="2800" dirty="0">
              <a:latin typeface="Fedra Sans Alt Pro Bold" panose="02000503000000020004" pitchFamily="50" charset="0"/>
              <a:ea typeface="Fedra Sans Alt Pro Bold" panose="0200050300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1427" y="1936578"/>
            <a:ext cx="3748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УСЛУГИ ЦИФРОВОГО ДОМА: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Умный Домофон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Датчик спокойствия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Видеоконтроль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Страхование имущества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86" y="4844812"/>
            <a:ext cx="11591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00" b="1" i="1" dirty="0">
                <a:solidFill>
                  <a:srgbClr val="000000"/>
                </a:solidFill>
                <a:latin typeface="FedraSansBook"/>
              </a:rPr>
              <a:t>Лицензии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ФСБ от 11.11.2013 на осуществление разработки, производства, распространения шифровальных (криптографических) средств, информационных систем и телекоммуникационных систем, защищенных с использованием шифровальных (криптографических) средств, выполнения работ, оказание услуг в области шифрования информации, технического обслуживания шифровальных (криптографических) средств, информационных систем и телекоммуникационных систем, защищенных с использованием шифровальных (криптографических) средств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ФСТЭК от 30.10.2014 на деятельность по технической защите конфиденциальной информации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на услуги связи для целей кабельного вещания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на услуги связи по передаче данных, за исключением услуг связи по передаче данных для целей передачи голосовой информации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на услуги связи по предоставлению каналов связи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на </a:t>
            </a:r>
            <a:r>
              <a:rPr lang="ru-RU" sz="1000" i="1" dirty="0" err="1">
                <a:solidFill>
                  <a:srgbClr val="000000"/>
                </a:solidFill>
                <a:latin typeface="FedraSansBook"/>
              </a:rPr>
              <a:t>телематические</a:t>
            </a: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 услуги связи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на услуги связи по передаче данных для целей передачи голосовой информации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rgbClr val="000000"/>
                </a:solidFill>
                <a:latin typeface="FedraSansBook"/>
              </a:rPr>
              <a:t>Лицензия на услуги связи для целей кабельного </a:t>
            </a:r>
            <a:r>
              <a:rPr lang="ru-RU" sz="1000" i="1" dirty="0" smtClean="0">
                <a:solidFill>
                  <a:srgbClr val="000000"/>
                </a:solidFill>
                <a:latin typeface="FedraSansBook"/>
              </a:rPr>
              <a:t>вещания</a:t>
            </a:r>
            <a:endParaRPr lang="ru-RU" sz="1000" i="1" dirty="0">
              <a:latin typeface="FedraSansBook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152682"/>
            <a:ext cx="857250" cy="885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70945"/>
            <a:ext cx="809625" cy="80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2913008"/>
            <a:ext cx="857250" cy="86677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74676" y="3922026"/>
            <a:ext cx="379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12%  доля рынка платного ТВ РФ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11% доля рынка ШПД интернет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566 населенных пунктов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345158" y="3579427"/>
            <a:ext cx="4484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Собственная технологическая платформа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Единое приложение для управления услугами</a:t>
            </a:r>
          </a:p>
        </p:txBody>
      </p:sp>
    </p:spTree>
    <p:extLst>
      <p:ext uri="{BB962C8B-B14F-4D97-AF65-F5344CB8AC3E}">
        <p14:creationId xmlns:p14="http://schemas.microsoft.com/office/powerpoint/2010/main" val="30148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880" y="81843"/>
            <a:ext cx="11773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МЫ СОЗДАЕМ НОВУЮ ЦЕННОСТЬ</a:t>
            </a:r>
            <a:r>
              <a:rPr lang="en-US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 </a:t>
            </a:r>
            <a:r>
              <a:rPr lang="ru-RU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ДОМОФОНИИ</a:t>
            </a:r>
            <a:endParaRPr lang="ru-RU" sz="3600" dirty="0">
              <a:latin typeface="Fedra Sans Alt Pro Bold" panose="02000503000000020004" pitchFamily="50" charset="0"/>
              <a:ea typeface="Fedra Sans Alt Pro Bold" panose="02000503000000020004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1654" y="1317471"/>
            <a:ext cx="7745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Отвечайте на </a:t>
            </a:r>
            <a:r>
              <a:rPr lang="ru-RU" sz="2000" dirty="0" err="1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домофонный</a:t>
            </a:r>
            <a:r>
              <a:rPr lang="ru-RU" sz="2000" dirty="0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 звонок со смартфона</a:t>
            </a:r>
          </a:p>
          <a:p>
            <a:r>
              <a:rPr lang="ru-RU" sz="16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Вам больше не нужно бежать к домофону, чтобы ответить звонящему в дверь. Ответить на звонок можно прямо с экрана смартфона.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1654" y="2317296"/>
            <a:ext cx="8082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Открывайте двери через </a:t>
            </a:r>
            <a:r>
              <a:rPr lang="ru-RU" sz="2000" dirty="0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приложение</a:t>
            </a:r>
          </a:p>
          <a:p>
            <a:r>
              <a:rPr lang="ru-RU" sz="16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Чтобы </a:t>
            </a:r>
            <a:r>
              <a:rPr lang="ru-RU" sz="16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пользоваться домофоном, не обязательно быть дома. Вы можете находиться на работе или в гостях и контролировать открытие двери через приложение. Вы можете не волноваться, что ваш ребенок откроет дверь посторонним людям.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61877" y="5644984"/>
            <a:ext cx="7724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Экономия 1 200 рублей и без проводов  </a:t>
            </a:r>
          </a:p>
          <a:p>
            <a:r>
              <a:rPr lang="ru-RU" sz="16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так как управление производится со смартфона, нет необходимости устанавливать оборудование и протягивать провода</a:t>
            </a:r>
            <a:endParaRPr lang="ru-RU" sz="16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52" y="1490124"/>
            <a:ext cx="2447619" cy="48190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51653" y="3568704"/>
            <a:ext cx="8082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Получайте </a:t>
            </a:r>
            <a:r>
              <a:rPr lang="ru-RU" sz="2000" dirty="0" err="1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видеозвонки</a:t>
            </a:r>
            <a:r>
              <a:rPr lang="ru-RU" sz="2000" dirty="0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 с домофона</a:t>
            </a:r>
          </a:p>
          <a:p>
            <a:r>
              <a:rPr lang="ru-RU" sz="16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Вы будете точно знать, кто звонит в ваш домофон. Встроенная видеокамера позволит увидеть посетителя.</a:t>
            </a:r>
            <a:endParaRPr lang="ru-RU" sz="16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1653" y="4598605"/>
            <a:ext cx="80824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Круглосуточная </a:t>
            </a:r>
            <a:r>
              <a:rPr lang="ru-RU" sz="2000" dirty="0" smtClean="0">
                <a:solidFill>
                  <a:srgbClr val="F1222A"/>
                </a:solidFill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безопасность</a:t>
            </a:r>
          </a:p>
          <a:p>
            <a:r>
              <a:rPr lang="ru-RU" sz="16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 </a:t>
            </a:r>
            <a:r>
              <a:rPr lang="ru-RU" sz="16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случае экстренных ситуаций будьте спокойны — городские службы в любое время смогут попасть во двор или подъезд с помощью электронного ключа</a:t>
            </a:r>
          </a:p>
        </p:txBody>
      </p:sp>
    </p:spTree>
    <p:extLst>
      <p:ext uri="{BB962C8B-B14F-4D97-AF65-F5344CB8AC3E}">
        <p14:creationId xmlns:p14="http://schemas.microsoft.com/office/powerpoint/2010/main" val="39405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923" y="176063"/>
            <a:ext cx="1169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УДОБСТВА  УМНОГО ДОМОФОНА</a:t>
            </a:r>
            <a:endParaRPr lang="ru-RU" sz="3600" dirty="0">
              <a:latin typeface="Fedra Sans Alt Pro Bold" panose="02000503000000020004" pitchFamily="50" charset="0"/>
              <a:ea typeface="Fedra Sans Alt Pro Bold" panose="0200050300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" y="1268500"/>
            <a:ext cx="731354" cy="731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240" y="2025606"/>
            <a:ext cx="261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Не нужно привыкать </a:t>
            </a:r>
            <a:endParaRPr lang="en-US" sz="2000" dirty="0" smtClean="0">
              <a:latin typeface="Fedra Sans Alt Pro Book TF" panose="02000503000000020004" pitchFamily="2" charset="0"/>
              <a:ea typeface="Fedra Sans Alt Pro Book TF" panose="02000503000000020004" pitchFamily="2" charset="0"/>
            </a:endParaRPr>
          </a:p>
          <a:p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возможность установить привычную для Клиента трубку</a:t>
            </a:r>
            <a:endParaRPr lang="ru-RU" sz="12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7" b="16648"/>
          <a:stretch/>
        </p:blipFill>
        <p:spPr>
          <a:xfrm>
            <a:off x="8256020" y="1263524"/>
            <a:ext cx="855030" cy="5731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94651" y="1931141"/>
            <a:ext cx="3849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Видеоконтроль </a:t>
            </a:r>
          </a:p>
          <a:p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24/7 </a:t>
            </a:r>
            <a:endParaRPr lang="ru-RU" sz="2000" dirty="0">
              <a:latin typeface="Fedra Sans Alt Pro Book TF" panose="02000503000000020004" pitchFamily="2" charset="0"/>
              <a:ea typeface="Fedra Sans Alt Pro Book TF" panose="02000503000000020004" pitchFamily="2" charset="0"/>
            </a:endParaRPr>
          </a:p>
          <a:p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Клиент может увидеть тех, кто подошел к их дому в любое время</a:t>
            </a:r>
            <a:r>
              <a:rPr lang="ru-RU" sz="12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 </a:t>
            </a:r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на домофоне и придомовых камерах</a:t>
            </a:r>
            <a:endParaRPr lang="ru-RU" sz="12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7" y="3166006"/>
            <a:ext cx="782864" cy="7828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2240" y="3986080"/>
            <a:ext cx="2751665" cy="1077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Архив видео за </a:t>
            </a:r>
            <a:endParaRPr lang="en-US" sz="2000" dirty="0" smtClean="0">
              <a:latin typeface="Fedra Sans Alt Pro Book TF" panose="02000503000000020004" pitchFamily="2" charset="0"/>
              <a:ea typeface="Fedra Sans Alt Pro Book TF" panose="02000503000000020004" pitchFamily="2" charset="0"/>
            </a:endParaRPr>
          </a:p>
          <a:p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последние </a:t>
            </a:r>
            <a:r>
              <a:rPr lang="ru-RU" sz="2000" dirty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7 дней </a:t>
            </a:r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 </a:t>
            </a:r>
            <a:endParaRPr lang="en-US" sz="2000" dirty="0">
              <a:latin typeface="Fedra Sans Alt Pro Book TF" panose="02000503000000020004" pitchFamily="2" charset="0"/>
              <a:ea typeface="Fedra Sans Alt Pro Book TF" panose="02000503000000020004" pitchFamily="2" charset="0"/>
            </a:endParaRPr>
          </a:p>
          <a:p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помощь оперативным службам</a:t>
            </a:r>
            <a:endParaRPr lang="en-US" sz="1200" dirty="0" smtClean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  <a:p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при происшествии</a:t>
            </a:r>
            <a:endParaRPr lang="en-US" sz="1200" dirty="0" smtClean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59" y="3128576"/>
            <a:ext cx="846550" cy="8465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75058" y="3991234"/>
            <a:ext cx="3795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Доступная </a:t>
            </a:r>
            <a:endParaRPr lang="en-US" sz="2000" dirty="0">
              <a:latin typeface="Fedra Sans Alt Pro Book TF" panose="02000503000000020004" pitchFamily="2" charset="0"/>
              <a:ea typeface="Fedra Sans Alt Pro Book TF" panose="02000503000000020004" pitchFamily="2" charset="0"/>
            </a:endParaRPr>
          </a:p>
          <a:p>
            <a:r>
              <a:rPr lang="ru-RU" sz="2000" dirty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абонентская </a:t>
            </a:r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плата  </a:t>
            </a:r>
          </a:p>
          <a:p>
            <a:r>
              <a:rPr lang="ru-RU" sz="12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Клиент получает максимальное количество функций по цене обычного домофона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70958" y="2025606"/>
            <a:ext cx="3596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Единый</a:t>
            </a:r>
            <a:r>
              <a:rPr lang="en-US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 </a:t>
            </a:r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счет с услугами</a:t>
            </a:r>
            <a:endParaRPr lang="en-US" sz="2000" dirty="0" smtClean="0">
              <a:latin typeface="Fedra Sans Alt Pro Book TF" panose="02000503000000020004" pitchFamily="2" charset="0"/>
              <a:ea typeface="Fedra Sans Alt Pro Book TF" panose="02000503000000020004" pitchFamily="2" charset="0"/>
            </a:endParaRPr>
          </a:p>
          <a:p>
            <a:r>
              <a:rPr lang="ru-RU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фиксированной связи</a:t>
            </a:r>
            <a:r>
              <a:rPr lang="en-US" sz="2000" dirty="0" smtClean="0">
                <a:latin typeface="Fedra Sans Alt Pro Book TF" panose="02000503000000020004" pitchFamily="2" charset="0"/>
                <a:ea typeface="Fedra Sans Alt Pro Book TF" panose="02000503000000020004" pitchFamily="2" charset="0"/>
              </a:rPr>
              <a:t> </a:t>
            </a:r>
          </a:p>
          <a:p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удобно и просто! Не нужно платить по-отдельности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19" y="1229004"/>
            <a:ext cx="620980" cy="6618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68" y="3220857"/>
            <a:ext cx="661987" cy="6619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194651" y="3994869"/>
            <a:ext cx="2797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Полный </a:t>
            </a:r>
          </a:p>
          <a:p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контроль доступа  </a:t>
            </a:r>
          </a:p>
          <a:p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услуга  также доступна на воротах, </a:t>
            </a:r>
          </a:p>
          <a:p>
            <a:r>
              <a:rPr lang="ru-RU" sz="12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шлагбаумах и калитках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59" y="5128884"/>
            <a:ext cx="846550" cy="8465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70959" y="6041019"/>
            <a:ext cx="452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Доступно всем, а не только </a:t>
            </a:r>
            <a:endParaRPr lang="en-US" sz="20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  <a:p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Клиентам услуг связи Дом.</a:t>
            </a:r>
            <a:r>
              <a:rPr lang="en-US" sz="2000" dirty="0" err="1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ru</a:t>
            </a:r>
            <a:endParaRPr lang="ru-RU" sz="20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923" y="176063"/>
            <a:ext cx="11688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СОЦИАЛЬНАЯ ФУНКЦИЯ ДЛЯ ГОРОДСКИХ СЛУЖБ</a:t>
            </a:r>
            <a:endParaRPr lang="ru-RU" sz="3600" dirty="0">
              <a:latin typeface="Fedra Sans Alt Pro Bold" panose="02000503000000020004" pitchFamily="50" charset="0"/>
              <a:ea typeface="Fedra Sans Alt Pro Bold" panose="02000503000000020004" pitchFamily="50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3" y="1376392"/>
            <a:ext cx="820517" cy="82051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26275" y="1450318"/>
            <a:ext cx="1017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Кнопка связи с оперативными службами</a:t>
            </a:r>
          </a:p>
          <a:p>
            <a:r>
              <a:rPr lang="ru-RU" sz="24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заметили преступление? Сообщите сразу же в полицию</a:t>
            </a:r>
            <a:endParaRPr lang="ru-RU" sz="24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0253" y="2344755"/>
            <a:ext cx="1017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Электронные ключи для сотрудников городских служб </a:t>
            </a:r>
          </a:p>
          <a:p>
            <a:r>
              <a:rPr lang="ru-RU" sz="24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теперь никто не потревожит Клиента утром в воскресенье</a:t>
            </a:r>
            <a:endParaRPr lang="ru-RU" sz="24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7" y="2516414"/>
            <a:ext cx="735228" cy="73522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4" y="3571147"/>
            <a:ext cx="875276" cy="87527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9" y="5806110"/>
            <a:ext cx="803106" cy="80310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426272" y="5806110"/>
            <a:ext cx="1060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Удалённое открытие дверей, ворот, калиток </a:t>
            </a:r>
          </a:p>
          <a:p>
            <a:r>
              <a:rPr lang="ru-RU" sz="24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виртуальный консьерж решит самые неожиданные ситуации Клиента</a:t>
            </a:r>
            <a:endParaRPr lang="ru-RU" sz="24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272" y="3277049"/>
            <a:ext cx="1017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Информирование населения о ЧС</a:t>
            </a:r>
            <a:endParaRPr lang="ru-RU" sz="2400" dirty="0">
              <a:solidFill>
                <a:srgbClr val="F41D25"/>
              </a:solidFill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  <a:p>
            <a:r>
              <a:rPr lang="ru-RU" sz="24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информирования населения о различных ситуациях через абонентские трубки домофонов</a:t>
            </a:r>
            <a:endParaRPr lang="ru-RU" sz="2400" dirty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6272" y="4541579"/>
            <a:ext cx="10362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Распознавание лиц</a:t>
            </a:r>
          </a:p>
          <a:p>
            <a:r>
              <a:rPr lang="ru-RU" sz="24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о</a:t>
            </a:r>
            <a:r>
              <a:rPr lang="ru-RU" sz="24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бнаружение </a:t>
            </a:r>
            <a:r>
              <a:rPr lang="ru-RU" sz="24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всех лиц в поле зрения камеры, выбор пригодных для </a:t>
            </a:r>
            <a:r>
              <a:rPr lang="ru-RU" sz="24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распознавания, поиск </a:t>
            </a:r>
            <a:r>
              <a:rPr lang="ru-RU" sz="24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соответствий в Базе лиц системы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6" y="4733966"/>
            <a:ext cx="856479" cy="8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3923" y="176063"/>
            <a:ext cx="1233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УДОБНЫЕ И ПРИВЫЧНЫЕ ФУНКЦИИ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3984" y="1463768"/>
            <a:ext cx="63596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Для открытия двери вашего подъезда 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поднесите ваш </a:t>
            </a:r>
            <a:r>
              <a:rPr lang="ru-RU" sz="2000" dirty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Электронный ключ (9) </a:t>
            </a: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</a:t>
            </a:r>
            <a:r>
              <a:rPr lang="ru-RU" sz="2000" dirty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 Считывателю (</a:t>
            </a:r>
            <a:r>
              <a:rPr lang="ru-RU" sz="20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7). Индикатор </a:t>
            </a:r>
            <a:r>
              <a:rPr lang="ru-RU" sz="2000" dirty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(2) </a:t>
            </a: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отразит надпись «Входите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». Можете </a:t>
            </a: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открыть 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дверь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Для голосового или </a:t>
            </a:r>
            <a:r>
              <a:rPr lang="ru-RU" sz="2000" dirty="0" err="1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видеозвонка</a:t>
            </a: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 наберите 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на </a:t>
            </a:r>
            <a:r>
              <a:rPr lang="ru-RU" sz="20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Клавиатуре </a:t>
            </a:r>
            <a:r>
              <a:rPr lang="ru-RU" sz="2000" dirty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(3) </a:t>
            </a: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номер квартиры и нажмите 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кнопку </a:t>
            </a:r>
            <a:r>
              <a:rPr lang="ru-RU" sz="20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Вызов </a:t>
            </a:r>
            <a:r>
              <a:rPr lang="ru-RU" sz="2000" dirty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(4)</a:t>
            </a: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. Номер вызываемой квартиры 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отразится на индикаторе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Для сброса вызова воспользуйтесь 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кнопкой </a:t>
            </a:r>
            <a:r>
              <a:rPr lang="ru-RU" sz="20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Отмена </a:t>
            </a:r>
            <a:r>
              <a:rPr lang="ru-RU" sz="2000" dirty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(5</a:t>
            </a:r>
            <a:r>
              <a:rPr lang="ru-RU" sz="20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F41D25"/>
              </a:solidFill>
              <a:latin typeface="Fedra Sans Alt Pro Light" panose="02000503040000020004" pitchFamily="50" charset="0"/>
              <a:ea typeface="Fedra Sans Alt Pro Light" panose="02000503040000020004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Для связи с консьержем нажмите </a:t>
            </a:r>
            <a:r>
              <a:rPr lang="ru-RU" sz="2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кнопку</a:t>
            </a:r>
            <a:r>
              <a:rPr lang="ru-RU" sz="2000" dirty="0" smtClean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 Консьерж </a:t>
            </a:r>
            <a:r>
              <a:rPr lang="ru-RU" sz="2000" dirty="0">
                <a:solidFill>
                  <a:srgbClr val="F41D25"/>
                </a:solidFill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(6)*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75" y="921265"/>
            <a:ext cx="4815028" cy="56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79" y="1528171"/>
            <a:ext cx="2523809" cy="4971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0" y="2113676"/>
            <a:ext cx="2021545" cy="28004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5384" y="1921455"/>
            <a:ext cx="5774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Fedra Sans Alt Pro Light" panose="02000503040000020004" pitchFamily="50" charset="0"/>
                <a:ea typeface="Fedra Sans Alt Pro Light" panose="02000503040000020004" pitchFamily="50" charset="0"/>
              </a:rPr>
              <a:t>В приложении Клиента отображаются только </a:t>
            </a:r>
            <a:r>
              <a:rPr lang="ru-RU" sz="40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доступные для него объекты</a:t>
            </a:r>
            <a:endParaRPr lang="ru-RU" sz="2000" dirty="0">
              <a:latin typeface="Fedra Sans Alt Pro Bold" panose="02000503000000020004" pitchFamily="50" charset="0"/>
              <a:ea typeface="Fedra Sans Alt Pro Bold" panose="0200050300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923" y="176063"/>
            <a:ext cx="1233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ВЫБОР ОБЪЕКТА В ПРИЛОЖЕНИИ ДЛЯ УПРАВЛЕНИЯ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06809" y="4683463"/>
            <a:ext cx="26031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2366" y="4293939"/>
            <a:ext cx="214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Fedra Sans Alt Pro Demi TF" panose="02000503000000020004" pitchFamily="50" charset="0"/>
                <a:ea typeface="Fedra Sans Alt Pro Demi TF" panose="02000503000000020004" pitchFamily="50" charset="0"/>
              </a:rPr>
              <a:t>Выбор объекта</a:t>
            </a:r>
            <a:endParaRPr lang="en-US" sz="2000" dirty="0" smtClean="0">
              <a:solidFill>
                <a:srgbClr val="FF0000"/>
              </a:solidFill>
              <a:latin typeface="Fedra Sans Alt Pro Demi TF" panose="02000503000000020004" pitchFamily="50" charset="0"/>
              <a:ea typeface="Fedra Sans Alt Pro Demi TF" panose="0200050300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9155" y="4493994"/>
            <a:ext cx="1927654" cy="362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427" y="1268583"/>
            <a:ext cx="2771775" cy="48863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47" y="1585724"/>
            <a:ext cx="2752725" cy="48672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2789" y="4526688"/>
            <a:ext cx="307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Fedra Sans Alt Pro Demi TF" panose="02000503000000020004" pitchFamily="50" charset="0"/>
                <a:ea typeface="Fedra Sans Alt Pro Demi TF" panose="02000503000000020004" pitchFamily="50" charset="0"/>
              </a:rPr>
              <a:t>Удаленное открытие</a:t>
            </a:r>
            <a:endParaRPr lang="ru-RU" sz="2000" dirty="0">
              <a:solidFill>
                <a:srgbClr val="00B050"/>
              </a:solidFill>
              <a:latin typeface="Fedra Sans Alt Pro Demi TF" panose="02000503000000020004" pitchFamily="50" charset="0"/>
              <a:ea typeface="Fedra Sans Alt Pro Demi TF" panose="0200050300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923" y="176063"/>
            <a:ext cx="1233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УПРАВЛЕНИЕ ОБЪЕКТОМ В ПРИЛОЖЕНИИ КЛИЕНТА</a:t>
            </a:r>
          </a:p>
        </p:txBody>
      </p:sp>
      <p:cxnSp>
        <p:nvCxnSpPr>
          <p:cNvPr id="19" name="Прямая соединительная линия 18"/>
          <p:cNvCxnSpPr>
            <a:stCxn id="30" idx="3"/>
          </p:cNvCxnSpPr>
          <p:nvPr/>
        </p:nvCxnSpPr>
        <p:spPr>
          <a:xfrm flipV="1">
            <a:off x="3668567" y="2282825"/>
            <a:ext cx="3594246" cy="5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991235" y="4868562"/>
            <a:ext cx="3913360" cy="129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31579" y="1921550"/>
            <a:ext cx="3374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Fedra Sans Alt Pro Demi TF" panose="02000503000000020004" pitchFamily="50" charset="0"/>
                <a:ea typeface="Fedra Sans Alt Pro Demi TF" panose="02000503000000020004" pitchFamily="50" charset="0"/>
              </a:rPr>
              <a:t>Доступ к видео-архиву</a:t>
            </a:r>
            <a:endParaRPr lang="en-US" sz="2000" dirty="0" smtClean="0">
              <a:solidFill>
                <a:srgbClr val="FF0000"/>
              </a:solidFill>
              <a:latin typeface="Fedra Sans Alt Pro Demi TF" panose="02000503000000020004" pitchFamily="50" charset="0"/>
              <a:ea typeface="Fedra Sans Alt Pro Demi TF" panose="02000503000000020004" pitchFamily="50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09777" y="1933512"/>
            <a:ext cx="758790" cy="709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32445" y="4517408"/>
            <a:ext cx="758790" cy="7096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5105400" y="5779734"/>
            <a:ext cx="4807915" cy="11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868580" y="5707230"/>
            <a:ext cx="107092" cy="104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188965" y="5412545"/>
            <a:ext cx="290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Fedra Sans Alt Pro Demi TF" panose="02000503000000020004" pitchFamily="50" charset="0"/>
                <a:ea typeface="Fedra Sans Alt Pro Demi TF" panose="02000503000000020004" pitchFamily="50" charset="0"/>
              </a:rPr>
              <a:t>Навигация по архиву</a:t>
            </a:r>
            <a:endParaRPr lang="ru-RU" sz="2000" dirty="0">
              <a:solidFill>
                <a:srgbClr val="FF0000"/>
              </a:solidFill>
              <a:latin typeface="Fedra Sans Alt Pro Demi TF" panose="02000503000000020004" pitchFamily="50" charset="0"/>
              <a:ea typeface="Fedra Sans Alt Pro Demi TF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998" y="121258"/>
            <a:ext cx="1155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Fedra Sans Alt Pro Bold" panose="02000503000000020004" pitchFamily="50" charset="0"/>
                <a:ea typeface="Fedra Sans Alt Pro Bold" panose="02000503000000020004" pitchFamily="50" charset="0"/>
              </a:rPr>
              <a:t>ТЕХНИЧЕСКОЕ РЕШЕНИЕ ДЛЯ НОВОГО ПОДЪЕЗДА </a:t>
            </a:r>
            <a:endParaRPr lang="ru-RU" sz="2800" dirty="0">
              <a:latin typeface="Fedra Sans Alt Pro Bold" panose="02000503000000020004" pitchFamily="50" charset="0"/>
              <a:ea typeface="Fedra Sans Alt Pro Bold" panose="0200050300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998" y="644477"/>
            <a:ext cx="4790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ОРГАНИЗАЦИИ УСЛУГИ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25" y="644478"/>
            <a:ext cx="559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СОСТАВ ОБОРУДОВАНИЯ НА 1 ПОДЪЕЗД</a:t>
            </a:r>
            <a:endParaRPr lang="ru-RU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0" y="1219417"/>
            <a:ext cx="35528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7451218" y="1568401"/>
          <a:ext cx="4024985" cy="2535555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4024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Блок вызова </a:t>
                      </a:r>
                      <a:r>
                        <a:rPr lang="en-US" sz="1800" u="none" strike="noStrike" dirty="0" err="1" smtClean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Beward</a:t>
                      </a:r>
                      <a:r>
                        <a:rPr lang="en-US" sz="1800" u="none" strike="noStrike" dirty="0" smtClean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 DKS 15121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Коммутатор </a:t>
                      </a:r>
                      <a:r>
                        <a:rPr lang="en-US" sz="1800" u="none" strike="noStrike" dirty="0" err="1" smtClean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Beward</a:t>
                      </a:r>
                      <a:r>
                        <a:rPr lang="en-US" sz="1800" u="none" strike="noStrike" dirty="0" smtClean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 KKM-100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Кнопка выхода </a:t>
                      </a:r>
                      <a:r>
                        <a:rPr lang="en-US" sz="1800" u="none" strike="noStrike" dirty="0" err="1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Eltis</a:t>
                      </a:r>
                      <a:r>
                        <a:rPr lang="en-US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 B-23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Магнитный замок </a:t>
                      </a:r>
                      <a:r>
                        <a:rPr lang="en-US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M2-400 (</a:t>
                      </a:r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коричневый)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Доводчик дверной </a:t>
                      </a:r>
                      <a:r>
                        <a:rPr lang="ru-RU" sz="1800" u="none" strike="noStrike" dirty="0" err="1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King</a:t>
                      </a:r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 630 </a:t>
                      </a:r>
                      <a:r>
                        <a:rPr lang="ru-RU" sz="1800" u="none" strike="noStrike" dirty="0" err="1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Series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Шкаф телекоммуникационный 1У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ИСТОЧНИК ПИТАНИЯ </a:t>
                      </a:r>
                      <a:r>
                        <a:rPr lang="en-US" sz="1800" u="none" strike="noStrike" dirty="0"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DR-75-12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42" y="1219417"/>
            <a:ext cx="1713720" cy="3022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164" y="5461462"/>
            <a:ext cx="922742" cy="8232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43625" y="4585643"/>
            <a:ext cx="559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СОСТАВ ОБОРУДОВАНИЯ НА 1 КВАРТИРУ</a:t>
            </a:r>
            <a:endParaRPr lang="ru-RU" sz="2400" dirty="0"/>
          </a:p>
        </p:txBody>
      </p:sp>
      <p:pic>
        <p:nvPicPr>
          <p:cNvPr id="10" name="Picture 2" descr="https://avatars.mds.yandex.net/get-marketpic/247272/market_8O7kHvQvju5uGEmG3db8Jw/190x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15" y="5177436"/>
            <a:ext cx="1479361" cy="13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8231778" y="5561323"/>
          <a:ext cx="3256412" cy="848783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3256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06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Трубка переговорная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Ключи электронные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Fedra Sans Alt Pro Light TF" panose="02000503040000020004" pitchFamily="50" charset="0"/>
                          <a:ea typeface="Fedra Sans Alt Pro Light TF" panose="02000503040000020004" pitchFamily="50" charset="0"/>
                        </a:rPr>
                        <a:t>MIFARE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edra Sans Alt Pro Light TF" panose="02000503040000020004" pitchFamily="50" charset="0"/>
                        <a:ea typeface="Fedra Sans Alt Pro Light TF" panose="02000503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7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12287</TotalTime>
  <Words>659</Words>
  <Application>Microsoft Office PowerPoint</Application>
  <PresentationFormat>Произвольный</PresentationFormat>
  <Paragraphs>97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Cherepanov</dc:creator>
  <cp:lastModifiedBy>Z</cp:lastModifiedBy>
  <cp:revision>104</cp:revision>
  <dcterms:created xsi:type="dcterms:W3CDTF">2017-11-08T06:18:15Z</dcterms:created>
  <dcterms:modified xsi:type="dcterms:W3CDTF">2019-09-03T05:59:03Z</dcterms:modified>
</cp:coreProperties>
</file>